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24" r:id="rId1"/>
    <p:sldMasterId id="2147483978" r:id="rId2"/>
    <p:sldMasterId id="2147483989" r:id="rId3"/>
    <p:sldMasterId id="2147484019" r:id="rId4"/>
  </p:sldMasterIdLst>
  <p:notesMasterIdLst>
    <p:notesMasterId r:id="rId17"/>
  </p:notesMasterIdLst>
  <p:sldIdLst>
    <p:sldId id="256" r:id="rId5"/>
    <p:sldId id="257" r:id="rId6"/>
    <p:sldId id="260" r:id="rId7"/>
    <p:sldId id="261" r:id="rId8"/>
    <p:sldId id="258" r:id="rId9"/>
    <p:sldId id="262" r:id="rId10"/>
    <p:sldId id="259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21">
          <p15:clr>
            <a:srgbClr val="A4A3A4"/>
          </p15:clr>
        </p15:guide>
        <p15:guide id="2" pos="2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724" autoAdjust="0"/>
    <p:restoredTop sz="94648" autoAdjust="0"/>
  </p:normalViewPr>
  <p:slideViewPr>
    <p:cSldViewPr snapToGrid="0">
      <p:cViewPr varScale="1">
        <p:scale>
          <a:sx n="78" d="100"/>
          <a:sy n="78" d="100"/>
        </p:scale>
        <p:origin x="1013" y="62"/>
      </p:cViewPr>
      <p:guideLst>
        <p:guide orient="horz" pos="921"/>
        <p:guide pos="2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951BE-2C43-41E8-8680-652BA3C8570E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2633A-2D70-4B5D-AEC1-F4A27B6FC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6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95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89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12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73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16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52633A-2D70-4B5D-AEC1-F4A27B6FC0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4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U stack_2clr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A63D9-82D6-9C4D-C001-8B9B5B62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BCA81-F385-4175-11F2-129FCA957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AACFE-EB55-7ABE-FC60-4F51D32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BF92C-BD55-2E1C-D2B7-B3C77B80B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96105-4722-7C5D-D4F8-AB119060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09A25-617B-40AA-8115-56665B4A0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5739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79500"/>
            <a:ext cx="8229600" cy="51992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394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92200"/>
            <a:ext cx="8229600" cy="5186519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81553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75851"/>
            <a:ext cx="8229600" cy="4796349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62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5275716" cy="47418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802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79891"/>
            <a:ext cx="4051301" cy="4792309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16656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0975" y="195263"/>
            <a:ext cx="8767762" cy="5332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949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65100"/>
            <a:ext cx="8229600" cy="5372099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4465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9699"/>
            <a:ext cx="8229600" cy="5435601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696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M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M stack_2clr_pms1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552700"/>
            <a:ext cx="52451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73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45651"/>
            <a:ext cx="8229600" cy="4516949"/>
          </a:xfrm>
          <a:prstGeom prst="rect">
            <a:avLst/>
          </a:prstGeom>
        </p:spPr>
        <p:txBody>
          <a:bodyPr lIns="0"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1526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C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81561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21"/>
          </p:nvPr>
        </p:nvSpPr>
        <p:spPr>
          <a:xfrm>
            <a:off x="5245193" y="38227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5245193" y="20193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3"/>
          </p:nvPr>
        </p:nvSpPr>
        <p:spPr>
          <a:xfrm>
            <a:off x="5245193" y="2159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1317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BC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6400800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41719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"/>
          <p:cNvSpPr>
            <a:spLocks noGrp="1"/>
          </p:cNvSpPr>
          <p:nvPr>
            <p:ph type="pic" idx="23"/>
          </p:nvPr>
        </p:nvSpPr>
        <p:spPr>
          <a:xfrm>
            <a:off x="5245100" y="215900"/>
            <a:ext cx="3683000" cy="5257800"/>
          </a:xfrm>
          <a:prstGeom prst="rect">
            <a:avLst/>
          </a:prstGeom>
          <a:solidFill>
            <a:srgbClr val="D9D9D9"/>
          </a:solidFill>
        </p:spPr>
      </p:sp>
    </p:spTree>
    <p:extLst>
      <p:ext uri="{BB962C8B-B14F-4D97-AF65-F5344CB8AC3E}">
        <p14:creationId xmlns:p14="http://schemas.microsoft.com/office/powerpoint/2010/main" val="294120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 Children'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_childrens_horizstack_3c_C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2025650"/>
            <a:ext cx="6100763" cy="266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6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0166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91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2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67657"/>
            <a:ext cx="8229600" cy="4804543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784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743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891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6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8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</p:sldLayoutIdLst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9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78" r:id="rId7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84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4" name="Picture 7" descr="SBM horz_2clr_pms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98450"/>
            <a:ext cx="345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61" r:id="rId2"/>
    <p:sldLayoutId id="2147484562" r:id="rId3"/>
    <p:sldLayoutId id="2147484563" r:id="rId4"/>
    <p:sldLayoutId id="2147484564" r:id="rId5"/>
    <p:sldLayoutId id="2147484565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olidFooterArt_CH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92775"/>
            <a:ext cx="879951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sb_childrens_horiz_3c_Cnotag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876925"/>
            <a:ext cx="3222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7" r:id="rId6"/>
  </p:sldLayoutIdLst>
  <p:hf sldNum="0"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defRPr sz="3200" kern="1200">
          <a:solidFill>
            <a:srgbClr val="C03137"/>
          </a:solidFill>
          <a:latin typeface="Helvetica"/>
          <a:ea typeface="ＭＳ Ｐゴシック" pitchFamily="-112" charset="-128"/>
          <a:cs typeface="Helvetica"/>
        </a:defRPr>
      </a:lvl1pPr>
      <a:lvl2pPr marL="107950" indent="-107950" algn="l" defTabSz="576263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515938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373188" indent="-231775" algn="l" defTabSz="457200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7477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63C7B-6746-DF40-6FE1-304D921EA524}"/>
              </a:ext>
            </a:extLst>
          </p:cNvPr>
          <p:cNvSpPr txBox="1"/>
          <p:nvPr/>
        </p:nvSpPr>
        <p:spPr>
          <a:xfrm>
            <a:off x="1327355" y="5053781"/>
            <a:ext cx="6489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Linear Programming</a:t>
            </a:r>
          </a:p>
        </p:txBody>
      </p:sp>
    </p:spTree>
    <p:extLst>
      <p:ext uri="{BB962C8B-B14F-4D97-AF65-F5344CB8AC3E}">
        <p14:creationId xmlns:p14="http://schemas.microsoft.com/office/powerpoint/2010/main" val="7379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4E894F5-DDBF-7C86-08BE-B82974DDB1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A8790-78B8-D7FB-1904-9768127442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/>
            <a:r>
              <a:rPr lang="en-US" sz="2400" dirty="0">
                <a:solidFill>
                  <a:schemeClr val="tx1"/>
                </a:solidFill>
              </a:rPr>
              <a:t>Therefore, you must choose D and S so that the amount of each liquid that you need does not exceed the amount that you have: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Liquid C: 25D + 0S ≤ 1000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Liquid N: 15D + 5S ≤ 1000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Liquid D: 10D + 7S ≤ 1000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Liquid Q:  0D  + 8S ≤ 1000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0" indent="0"/>
            <a:r>
              <a:rPr lang="en-US" sz="2400" dirty="0">
                <a:solidFill>
                  <a:schemeClr val="tx1"/>
                </a:solidFill>
              </a:rPr>
              <a:t>These are your constraints, together with non-negativity:</a:t>
            </a:r>
          </a:p>
          <a:p>
            <a:pPr marL="0" indent="0"/>
            <a:r>
              <a:rPr lang="en-US" sz="2400" dirty="0">
                <a:solidFill>
                  <a:schemeClr val="tx1"/>
                </a:solidFill>
              </a:rPr>
              <a:t>D ≥ 0 and S ≥ 0.</a:t>
            </a:r>
          </a:p>
          <a:p>
            <a:pPr marL="0" indent="0"/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0E61ED-5A12-95C2-62F0-B7244CFF05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53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3ACC27-07F6-DA58-870C-7B5004B760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E4954-D2EA-9E85-6B48-4792701F42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What is your objective function?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We want to maximize our total profit:</a:t>
            </a: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 marL="0" indent="0" algn="ctr"/>
            <a:r>
              <a:rPr lang="en-US" dirty="0">
                <a:solidFill>
                  <a:schemeClr val="tx1"/>
                </a:solidFill>
              </a:rPr>
              <a:t>Max 100D + 60S</a:t>
            </a:r>
          </a:p>
          <a:p>
            <a:pPr marL="0" indent="0" algn="ctr"/>
            <a:endParaRPr lang="en-US" dirty="0">
              <a:solidFill>
                <a:schemeClr val="tx1"/>
              </a:solidFill>
            </a:endParaRPr>
          </a:p>
          <a:p>
            <a:pPr marL="0" indent="0"/>
            <a:r>
              <a:rPr lang="en-US" dirty="0">
                <a:solidFill>
                  <a:schemeClr val="tx1"/>
                </a:solidFill>
              </a:rPr>
              <a:t>We can put this all together to get our </a:t>
            </a:r>
            <a:r>
              <a:rPr lang="en-US" i="1" dirty="0">
                <a:solidFill>
                  <a:schemeClr val="tx1"/>
                </a:solidFill>
              </a:rPr>
              <a:t>Linear Programming Formulation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pPr marL="0" indent="0"/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51859-D08A-77DC-BFBF-E4AF8246030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4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AD1F62-9402-2220-FEE1-C57223A57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0FDA4-5D9E-885D-0A3D-01FAC6618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Max 100D + 60S		Objective Function</a:t>
            </a:r>
          </a:p>
          <a:p>
            <a:pPr marL="0" indent="914400"/>
            <a:endParaRPr lang="en-US" sz="2400" dirty="0">
              <a:solidFill>
                <a:schemeClr val="tx1"/>
              </a:solidFill>
            </a:endParaRP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subject to</a:t>
            </a:r>
          </a:p>
          <a:p>
            <a:pPr marL="0" indent="914400"/>
            <a:endParaRPr lang="en-US" sz="2400" dirty="0">
              <a:solidFill>
                <a:schemeClr val="tx1"/>
              </a:solidFill>
            </a:endParaRP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25D + 0S ≤ 1000	Liquid C Constraint</a:t>
            </a: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15D + 5S ≤ 1000	Liquid N Constraint</a:t>
            </a: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10D + 7S ≤ 1000	Liquid D Constraint</a:t>
            </a: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  0D + 8S ≤ 1000	Liquid Q Constraint</a:t>
            </a:r>
          </a:p>
          <a:p>
            <a:pPr marL="0" indent="914400"/>
            <a:endParaRPr lang="en-US" sz="2400" dirty="0">
              <a:solidFill>
                <a:schemeClr val="tx1"/>
              </a:solidFill>
            </a:endParaRPr>
          </a:p>
          <a:p>
            <a:pPr marL="0" indent="914400"/>
            <a:r>
              <a:rPr lang="en-US" sz="2400" dirty="0">
                <a:solidFill>
                  <a:schemeClr val="tx1"/>
                </a:solidFill>
              </a:rPr>
              <a:t>		   D, S ≥ 0		Nonnegativity Constraints</a:t>
            </a:r>
            <a:endParaRPr lang="en-US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  <a:p>
            <a:pPr marL="0" indent="914400"/>
            <a:endParaRPr lang="en-US" sz="2400" dirty="0">
              <a:solidFill>
                <a:schemeClr val="tx1"/>
              </a:solidFill>
            </a:endParaRPr>
          </a:p>
          <a:p>
            <a:pPr marL="0" indent="914400"/>
            <a:endParaRPr lang="en-US" sz="24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A0125A-94F1-D688-5024-69DB7C1572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Linear Programming Formulation</a:t>
            </a:r>
          </a:p>
        </p:txBody>
      </p:sp>
    </p:spTree>
    <p:extLst>
      <p:ext uri="{BB962C8B-B14F-4D97-AF65-F5344CB8AC3E}">
        <p14:creationId xmlns:p14="http://schemas.microsoft.com/office/powerpoint/2010/main" val="357842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544A0-1945-3DF3-8D7D-BFF7D263B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noFill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1327-8B28-761C-324C-C78CBF7A9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8" y="1330325"/>
            <a:ext cx="8229600" cy="4687017"/>
          </a:xfrm>
        </p:spPr>
        <p:txBody>
          <a:bodyPr/>
          <a:lstStyle/>
          <a:p>
            <a:r>
              <a:rPr lang="en-US" sz="2800" b="1" dirty="0"/>
              <a:t>Optimization:</a:t>
            </a:r>
            <a:r>
              <a:rPr lang="en-US" sz="2800" dirty="0"/>
              <a:t> The action of making the </a:t>
            </a:r>
            <a:r>
              <a:rPr lang="en-US" sz="2800" u="sng" dirty="0"/>
              <a:t>best or most effective</a:t>
            </a:r>
            <a:r>
              <a:rPr lang="en-US" sz="2800" dirty="0"/>
              <a:t> use of a situation or resource.</a:t>
            </a:r>
          </a:p>
          <a:p>
            <a:r>
              <a:rPr lang="en-US" sz="2800" dirty="0"/>
              <a:t>We all do it, every day:</a:t>
            </a:r>
          </a:p>
          <a:p>
            <a:pPr lvl="1"/>
            <a:r>
              <a:rPr lang="en-US" sz="2400" u="sng" dirty="0"/>
              <a:t>Shortest</a:t>
            </a:r>
            <a:r>
              <a:rPr lang="en-US" sz="2400" dirty="0"/>
              <a:t> route to our destination</a:t>
            </a:r>
          </a:p>
          <a:p>
            <a:pPr lvl="1"/>
            <a:r>
              <a:rPr lang="en-US" sz="2400" u="sng" dirty="0"/>
              <a:t>Least expensive</a:t>
            </a:r>
            <a:r>
              <a:rPr lang="en-US" sz="2400" dirty="0"/>
              <a:t> item that meets our needs</a:t>
            </a:r>
          </a:p>
          <a:p>
            <a:pPr lvl="1"/>
            <a:r>
              <a:rPr lang="en-US" sz="2400" u="sng" dirty="0"/>
              <a:t>Fastest</a:t>
            </a:r>
            <a:r>
              <a:rPr lang="en-US" sz="2400" dirty="0"/>
              <a:t> way to finish our undesirable tasks</a:t>
            </a:r>
          </a:p>
          <a:p>
            <a:r>
              <a:rPr lang="en-US" sz="2800" dirty="0"/>
              <a:t>Businesses do it:</a:t>
            </a:r>
          </a:p>
          <a:p>
            <a:pPr lvl="1"/>
            <a:r>
              <a:rPr lang="en-US" sz="2400" u="sng" dirty="0"/>
              <a:t>Cheapest</a:t>
            </a:r>
            <a:r>
              <a:rPr lang="en-US" sz="2400" dirty="0"/>
              <a:t> way to produce and transport its products</a:t>
            </a:r>
          </a:p>
          <a:p>
            <a:pPr lvl="1"/>
            <a:r>
              <a:rPr lang="en-US" sz="2400" dirty="0"/>
              <a:t>Price to charge to </a:t>
            </a:r>
            <a:r>
              <a:rPr lang="en-US" sz="2400" u="sng" dirty="0"/>
              <a:t>maximize</a:t>
            </a:r>
            <a:r>
              <a:rPr lang="en-US" sz="2400" dirty="0"/>
              <a:t> profit</a:t>
            </a:r>
          </a:p>
          <a:p>
            <a:pPr lvl="1"/>
            <a:r>
              <a:rPr lang="en-US" sz="2400" u="sng" dirty="0"/>
              <a:t>Smallest</a:t>
            </a:r>
            <a:r>
              <a:rPr lang="en-US" sz="2400" dirty="0"/>
              <a:t> work force that gets the job done</a:t>
            </a:r>
          </a:p>
        </p:txBody>
      </p:sp>
    </p:spTree>
    <p:extLst>
      <p:ext uri="{BB962C8B-B14F-4D97-AF65-F5344CB8AC3E}">
        <p14:creationId xmlns:p14="http://schemas.microsoft.com/office/powerpoint/2010/main" val="2675028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3A4A0-7FCD-39A2-B585-17ED3B3CF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8" y="1330325"/>
            <a:ext cx="8229600" cy="4525963"/>
          </a:xfrm>
        </p:spPr>
        <p:txBody>
          <a:bodyPr wrap="square" anchor="t">
            <a:normAutofit/>
          </a:bodyPr>
          <a:lstStyle/>
          <a:p>
            <a:r>
              <a:rPr lang="en-US" b="1" dirty="0"/>
              <a:t>Objective function</a:t>
            </a:r>
            <a:r>
              <a:rPr lang="en-US" dirty="0"/>
              <a:t>: What we want to minimize or maximize.</a:t>
            </a:r>
          </a:p>
          <a:p>
            <a:r>
              <a:rPr lang="en-US" b="1" dirty="0"/>
              <a:t>Decision variables</a:t>
            </a:r>
            <a:r>
              <a:rPr lang="en-US" dirty="0"/>
              <a:t>: The things we can select.</a:t>
            </a:r>
          </a:p>
          <a:p>
            <a:r>
              <a:rPr lang="en-US" b="1" dirty="0"/>
              <a:t>Constraints</a:t>
            </a:r>
            <a:r>
              <a:rPr lang="en-US" dirty="0"/>
              <a:t>: Restrictions on what we must or cannot do.</a:t>
            </a:r>
          </a:p>
        </p:txBody>
      </p:sp>
    </p:spTree>
    <p:extLst>
      <p:ext uri="{BB962C8B-B14F-4D97-AF65-F5344CB8AC3E}">
        <p14:creationId xmlns:p14="http://schemas.microsoft.com/office/powerpoint/2010/main" val="923687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863840" y="365760"/>
            <a:ext cx="0" cy="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Your Problem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Your firm produces two industrial chemical products: a deicer and a solvent.</a:t>
            </a:r>
          </a:p>
          <a:p>
            <a:r>
              <a:rPr lang="en-US" altLang="en-US" dirty="0"/>
              <a:t>You sell deicer in 50-gallon drums and solvent in 20-gallon drums.</a:t>
            </a:r>
          </a:p>
          <a:p>
            <a:r>
              <a:rPr lang="en-US" altLang="en-US" dirty="0"/>
              <a:t>Your profits are $100 per drum of deicer and $60 per drum of solvent.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You use four different liquids to produce deicer and solvent: C, N, D, and Q.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Each 50-gallon drum of deicer requires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25 gallons of liquid C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15 gallons of liquid N, and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10 gallons of liquid D.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Each 20-gallon drum of solvent requires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5 gallons of liquid N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7 gallons of liquid D, and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8 gallons of liquid Q.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BCF7FC-6E93-4FCA-CA72-2E8F84A9BDD0}"/>
              </a:ext>
            </a:extLst>
          </p:cNvPr>
          <p:cNvSpPr txBox="1"/>
          <p:nvPr/>
        </p:nvSpPr>
        <p:spPr>
          <a:xfrm>
            <a:off x="4937841" y="293826"/>
            <a:ext cx="37505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Your Problem </a:t>
            </a:r>
            <a:endParaRPr lang="en-US" sz="3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You have 1000 gallons of each liquid available for the current production period.</a:t>
            </a:r>
          </a:p>
          <a:p>
            <a:r>
              <a:rPr lang="en-US" altLang="en-US" dirty="0"/>
              <a:t>Demand is unlimited for both deicer and solvent.</a:t>
            </a:r>
          </a:p>
          <a:p>
            <a:r>
              <a:rPr lang="en-US" altLang="en-US" dirty="0"/>
              <a:t>How much deicer and how much solvent should you produce to maximize total profit?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63D3BBB-2CF0-0318-9D3F-0612A596928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15009-9867-E5CB-56EF-5265D76A9A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What are your </a:t>
            </a:r>
            <a:r>
              <a:rPr lang="en-US" u="sng" dirty="0">
                <a:solidFill>
                  <a:sysClr val="windowText" lastClr="000000"/>
                </a:solidFill>
              </a:rPr>
              <a:t>decision variables</a:t>
            </a:r>
            <a:r>
              <a:rPr lang="en-US" dirty="0">
                <a:solidFill>
                  <a:sysClr val="windowText" lastClr="000000"/>
                </a:solidFill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ysClr val="windowText" lastClr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Let D = number of 50-gallon drums of deicer to produce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Let S = number of 20-gallon drums of solvent to produce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542F38-D9A7-99F5-5F14-3F75BA8B5B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32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931341-99AC-3350-01E2-A520A383C0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E05B6-354F-56B5-AAFF-8615762470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What are your </a:t>
            </a:r>
            <a:r>
              <a:rPr lang="en-US" u="sng" dirty="0">
                <a:solidFill>
                  <a:sysClr val="windowText" lastClr="000000"/>
                </a:solidFill>
              </a:rPr>
              <a:t>constraints</a:t>
            </a:r>
            <a:r>
              <a:rPr lang="en-US" dirty="0">
                <a:solidFill>
                  <a:sysClr val="windowText" lastClr="000000"/>
                </a:solidFill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ysClr val="windowText" lastClr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You </a:t>
            </a:r>
            <a:r>
              <a:rPr lang="en-US" u="sng" dirty="0">
                <a:solidFill>
                  <a:sysClr val="windowText" lastClr="000000"/>
                </a:solidFill>
              </a:rPr>
              <a:t>have</a:t>
            </a:r>
            <a:r>
              <a:rPr lang="en-US" dirty="0">
                <a:solidFill>
                  <a:sysClr val="windowText" lastClr="000000"/>
                </a:solidFill>
              </a:rPr>
              <a:t> 1000 gallons of Liquid 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You </a:t>
            </a:r>
            <a:r>
              <a:rPr lang="en-US" u="sng" dirty="0">
                <a:solidFill>
                  <a:sysClr val="windowText" lastClr="000000"/>
                </a:solidFill>
              </a:rPr>
              <a:t>have</a:t>
            </a:r>
            <a:r>
              <a:rPr lang="en-US" dirty="0">
                <a:solidFill>
                  <a:sysClr val="windowText" lastClr="000000"/>
                </a:solidFill>
              </a:rPr>
              <a:t> 1000 gallons of Liquid 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You </a:t>
            </a:r>
            <a:r>
              <a:rPr lang="en-US" u="sng" dirty="0">
                <a:solidFill>
                  <a:sysClr val="windowText" lastClr="000000"/>
                </a:solidFill>
              </a:rPr>
              <a:t>have</a:t>
            </a:r>
            <a:r>
              <a:rPr lang="en-US" dirty="0">
                <a:solidFill>
                  <a:sysClr val="windowText" lastClr="000000"/>
                </a:solidFill>
              </a:rPr>
              <a:t> 1000 gallons of Liquid 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You </a:t>
            </a:r>
            <a:r>
              <a:rPr lang="en-US" u="sng" dirty="0">
                <a:solidFill>
                  <a:sysClr val="windowText" lastClr="000000"/>
                </a:solidFill>
              </a:rPr>
              <a:t>have</a:t>
            </a:r>
            <a:r>
              <a:rPr lang="en-US" dirty="0">
                <a:solidFill>
                  <a:sysClr val="windowText" lastClr="000000"/>
                </a:solidFill>
              </a:rPr>
              <a:t> 1000 gallons of Liquid Q.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ysClr val="windowText" lastClr="000000"/>
              </a:solidFill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7584D-9564-6064-80B9-877E15D95E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28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563736-65DD-8857-4041-992779DD6F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E0D12-38F6-EAAF-4E27-33E3D754FF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How much of each liquid will you </a:t>
            </a:r>
            <a:r>
              <a:rPr lang="en-US" u="sng" dirty="0">
                <a:solidFill>
                  <a:schemeClr val="tx1"/>
                </a:solidFill>
              </a:rPr>
              <a:t>need</a:t>
            </a:r>
            <a:r>
              <a:rPr lang="en-US" dirty="0">
                <a:solidFill>
                  <a:schemeClr val="tx1"/>
                </a:solidFill>
              </a:rPr>
              <a:t> to produce D 50-gallon drums of deicer and S 20-gallon drums of solvent?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Liquid C: 25D + 0S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Liquid N: 15D + 5S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Liquid D: 10D + 7S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Liquid Q:   0D + 8S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54D19-E9AA-6537-DCFF-3C6F79987E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00183"/>
      </p:ext>
    </p:extLst>
  </p:cSld>
  <p:clrMapOvr>
    <a:masterClrMapping/>
  </p:clrMapOvr>
</p:sld>
</file>

<file path=ppt/theme/theme1.xml><?xml version="1.0" encoding="utf-8"?>
<a:theme xmlns:a="http://schemas.openxmlformats.org/drawingml/2006/main" name="College of Business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ollege of Business Theme" id="{1B72A132-27B4-441E-A17F-F5C4620867E3}" vid="{AC7A099E-02FA-485D-968C-6DA3B355336F}"/>
    </a:ext>
  </a:extLst>
</a:theme>
</file>

<file path=ppt/theme/theme2.xml><?xml version="1.0" encoding="utf-8"?>
<a:theme xmlns:a="http://schemas.openxmlformats.org/drawingml/2006/main" name="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Stony Brook Medic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tony Brook Children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College of Business Theme</Template>
  <TotalTime>3846</TotalTime>
  <Words>544</Words>
  <Application>Microsoft Office PowerPoint</Application>
  <PresentationFormat>On-screen Show (4:3)</PresentationFormat>
  <Paragraphs>82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Helvetica</vt:lpstr>
      <vt:lpstr>Lucida Grande</vt:lpstr>
      <vt:lpstr>College of Business Theme</vt:lpstr>
      <vt:lpstr>Stony Brook University</vt:lpstr>
      <vt:lpstr>Stony Brook Medicine</vt:lpstr>
      <vt:lpstr>Stony Brook Children's</vt:lpstr>
      <vt:lpstr>PowerPoint Presentation</vt:lpstr>
      <vt:lpstr>PowerPoint Presentation</vt:lpstr>
      <vt:lpstr>PowerPoint Presentation</vt:lpstr>
      <vt:lpstr>Your Problem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Sexton</dc:creator>
  <cp:lastModifiedBy>Thomas Sexton</cp:lastModifiedBy>
  <cp:revision>45</cp:revision>
  <dcterms:created xsi:type="dcterms:W3CDTF">2025-07-07T18:45:32Z</dcterms:created>
  <dcterms:modified xsi:type="dcterms:W3CDTF">2025-07-13T03:08:00Z</dcterms:modified>
</cp:coreProperties>
</file>